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2"/>
  </p:sldIdLst>
  <p:sldSz cx="6858000" cy="9906000" type="A4"/>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9" d="100"/>
          <a:sy n="79" d="100"/>
        </p:scale>
        <p:origin x="1404" y="84"/>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514350" y="3070860"/>
            <a:ext cx="5829300" cy="2080259"/>
          </a:xfrm>
          <a:prstGeom prst="rect">
            <a:avLst/>
          </a:prstGeom>
        </p:spPr>
        <p:txBody>
          <a:bodyPr wrap="square" lIns="0" tIns="0" rIns="0" bIns="0">
            <a:spAutoFit/>
          </a:bodyPr>
          <a:lstStyle>
            <a:lvl1pPr>
              <a:defRPr/>
            </a:lvl1pPr>
          </a:lstStyle>
          <a:p>
            <a:endParaRPr/>
          </a:p>
        </p:txBody>
      </p:sp>
      <p:sp>
        <p:nvSpPr>
          <p:cNvPr id="3" name="Holder 3"/>
          <p:cNvSpPr>
            <a:spLocks noGrp="1"/>
          </p:cNvSpPr>
          <p:nvPr>
            <p:ph type="subTitle" idx="4"/>
          </p:nvPr>
        </p:nvSpPr>
        <p:spPr>
          <a:xfrm>
            <a:off x="1028700" y="5547360"/>
            <a:ext cx="4800600" cy="2476500"/>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6/4/2022</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a:lvl1pPr>
          </a:lstStyle>
          <a:p>
            <a:endParaRPr/>
          </a:p>
        </p:txBody>
      </p:sp>
      <p:sp>
        <p:nvSpPr>
          <p:cNvPr id="3" name="Holder 3"/>
          <p:cNvSpPr>
            <a:spLocks noGrp="1"/>
          </p:cNvSpPr>
          <p:nvPr>
            <p:ph type="body" idx="1"/>
          </p:nvPr>
        </p:nvSpPr>
        <p:spPr/>
        <p:txBody>
          <a:bodyPr lIns="0" tIns="0" rIns="0" bIns="0"/>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6/4/2022</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a:lvl1pPr>
          </a:lstStyle>
          <a:p>
            <a:endParaRPr/>
          </a:p>
        </p:txBody>
      </p:sp>
      <p:sp>
        <p:nvSpPr>
          <p:cNvPr id="3" name="Holder 3"/>
          <p:cNvSpPr>
            <a:spLocks noGrp="1"/>
          </p:cNvSpPr>
          <p:nvPr>
            <p:ph sz="half" idx="2"/>
          </p:nvPr>
        </p:nvSpPr>
        <p:spPr>
          <a:xfrm>
            <a:off x="342900" y="2278380"/>
            <a:ext cx="2983230" cy="6537960"/>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3531870" y="2278380"/>
            <a:ext cx="2983230" cy="6537960"/>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6/4/2022</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6/4/2022</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6/4/2022</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title"/>
          </p:nvPr>
        </p:nvSpPr>
        <p:spPr>
          <a:xfrm>
            <a:off x="342900" y="396240"/>
            <a:ext cx="6172200" cy="1584960"/>
          </a:xfrm>
          <a:prstGeom prst="rect">
            <a:avLst/>
          </a:prstGeom>
        </p:spPr>
        <p:txBody>
          <a:bodyPr wrap="square" lIns="0" tIns="0" rIns="0" bIns="0">
            <a:spAutoFit/>
          </a:bodyPr>
          <a:lstStyle>
            <a:lvl1pPr>
              <a:defRPr/>
            </a:lvl1pPr>
          </a:lstStyle>
          <a:p>
            <a:endParaRPr/>
          </a:p>
        </p:txBody>
      </p:sp>
      <p:sp>
        <p:nvSpPr>
          <p:cNvPr id="3" name="Holder 3"/>
          <p:cNvSpPr>
            <a:spLocks noGrp="1"/>
          </p:cNvSpPr>
          <p:nvPr>
            <p:ph type="body" idx="1"/>
          </p:nvPr>
        </p:nvSpPr>
        <p:spPr>
          <a:xfrm>
            <a:off x="342900" y="2278380"/>
            <a:ext cx="6172200" cy="6537960"/>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a:xfrm>
            <a:off x="2331720" y="9212580"/>
            <a:ext cx="2194560" cy="495300"/>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342900" y="9212580"/>
            <a:ext cx="1577340" cy="49530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6/4/2022</a:t>
            </a:fld>
            <a:endParaRPr lang="en-US"/>
          </a:p>
        </p:txBody>
      </p:sp>
      <p:sp>
        <p:nvSpPr>
          <p:cNvPr id="6" name="Holder 6"/>
          <p:cNvSpPr>
            <a:spLocks noGrp="1"/>
          </p:cNvSpPr>
          <p:nvPr>
            <p:ph type="sldNum" sz="quarter" idx="7"/>
          </p:nvPr>
        </p:nvSpPr>
        <p:spPr>
          <a:xfrm>
            <a:off x="4937760" y="9212580"/>
            <a:ext cx="1577340" cy="495300"/>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a:t>
            </a:fld>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object 3"/>
          <p:cNvSpPr txBox="1"/>
          <p:nvPr/>
        </p:nvSpPr>
        <p:spPr>
          <a:xfrm>
            <a:off x="117780" y="639339"/>
            <a:ext cx="6315710" cy="2612125"/>
          </a:xfrm>
          <a:prstGeom prst="rect">
            <a:avLst/>
          </a:prstGeom>
        </p:spPr>
        <p:txBody>
          <a:bodyPr vert="horz" wrap="square" lIns="0" tIns="12700" rIns="0" bIns="0" rtlCol="0">
            <a:spAutoFit/>
          </a:bodyPr>
          <a:lstStyle/>
          <a:p>
            <a:pPr marL="340995" algn="ctr">
              <a:lnSpc>
                <a:spcPct val="100000"/>
              </a:lnSpc>
              <a:spcBef>
                <a:spcPts val="100"/>
              </a:spcBef>
            </a:pPr>
            <a:r>
              <a:rPr lang="ja-JP" altLang="en-US" sz="2400" b="1" dirty="0">
                <a:highlight>
                  <a:srgbClr val="FFFF00"/>
                </a:highlight>
                <a:latin typeface="UD Digi Kyokasho NK-B" panose="02020700000000000000" pitchFamily="18" charset="-128"/>
                <a:ea typeface="UD Digi Kyokasho NK-B" panose="02020700000000000000" pitchFamily="18" charset="-128"/>
                <a:cs typeface="Meiryo UI"/>
              </a:rPr>
              <a:t>機能強化加算について</a:t>
            </a:r>
            <a:endParaRPr lang="ja-JP" altLang="en-US" sz="2400" dirty="0">
              <a:highlight>
                <a:srgbClr val="FFFF00"/>
              </a:highlight>
              <a:latin typeface="UD Digi Kyokasho NK-B" panose="02020700000000000000" pitchFamily="18" charset="-128"/>
              <a:ea typeface="UD Digi Kyokasho NK-B" panose="02020700000000000000" pitchFamily="18" charset="-128"/>
              <a:cs typeface="Meiryo UI"/>
            </a:endParaRPr>
          </a:p>
          <a:p>
            <a:pPr>
              <a:lnSpc>
                <a:spcPct val="100000"/>
              </a:lnSpc>
              <a:spcBef>
                <a:spcPts val="20"/>
              </a:spcBef>
            </a:pPr>
            <a:endParaRPr sz="800" dirty="0">
              <a:latin typeface="UD Digi Kyokasho NK-B" panose="02020700000000000000" pitchFamily="18" charset="-128"/>
              <a:ea typeface="UD Digi Kyokasho NK-B" panose="02020700000000000000" pitchFamily="18" charset="-128"/>
              <a:cs typeface="Meiryo UI"/>
            </a:endParaRPr>
          </a:p>
          <a:p>
            <a:pPr marL="315595" marR="5080">
              <a:lnSpc>
                <a:spcPct val="120000"/>
              </a:lnSpc>
              <a:spcBef>
                <a:spcPts val="1180"/>
              </a:spcBef>
            </a:pPr>
            <a:r>
              <a:rPr lang="ja-JP" altLang="en-US" dirty="0">
                <a:latin typeface="UD Digi Kyokasho NK-B" panose="02020700000000000000" pitchFamily="18" charset="-128"/>
                <a:ea typeface="UD Digi Kyokasho NK-B" panose="02020700000000000000" pitchFamily="18" charset="-128"/>
                <a:cs typeface="Meiryo UI"/>
              </a:rPr>
              <a:t>当院は、外来医療における適切な役割分断を図り、専門医療機関への受診の要否の判断を含む、より的確で質の高いかかりつけ医であると中四国厚生局から認可を受けております。</a:t>
            </a:r>
            <a:endParaRPr lang="en-US" altLang="ja-JP" dirty="0">
              <a:latin typeface="UD Digi Kyokasho NK-B" panose="02020700000000000000" pitchFamily="18" charset="-128"/>
              <a:ea typeface="UD Digi Kyokasho NK-B" panose="02020700000000000000" pitchFamily="18" charset="-128"/>
              <a:cs typeface="Meiryo UI"/>
            </a:endParaRPr>
          </a:p>
          <a:p>
            <a:pPr marL="315595" marR="5080">
              <a:lnSpc>
                <a:spcPct val="120000"/>
              </a:lnSpc>
              <a:spcBef>
                <a:spcPts val="1180"/>
              </a:spcBef>
            </a:pPr>
            <a:r>
              <a:rPr lang="ja-JP" altLang="en-US" dirty="0">
                <a:latin typeface="UD Digi Kyokasho NK-B" panose="02020700000000000000" pitchFamily="18" charset="-128"/>
                <a:ea typeface="UD Digi Kyokasho NK-B" panose="02020700000000000000" pitchFamily="18" charset="-128"/>
                <a:cs typeface="Meiryo UI"/>
              </a:rPr>
              <a:t>そこで初診料に下記点数を加算させていただいています。</a:t>
            </a:r>
            <a:endParaRPr lang="en-US" altLang="ja-JP" dirty="0">
              <a:latin typeface="UD Digi Kyokasho NK-B" panose="02020700000000000000" pitchFamily="18" charset="-128"/>
              <a:ea typeface="UD Digi Kyokasho NK-B" panose="02020700000000000000" pitchFamily="18" charset="-128"/>
              <a:cs typeface="Meiryo UI"/>
            </a:endParaRPr>
          </a:p>
          <a:p>
            <a:pPr marL="315595" marR="5080">
              <a:lnSpc>
                <a:spcPct val="120000"/>
              </a:lnSpc>
              <a:spcBef>
                <a:spcPts val="1180"/>
              </a:spcBef>
            </a:pPr>
            <a:r>
              <a:rPr lang="ja-JP" altLang="en-US" dirty="0">
                <a:latin typeface="UD Digi Kyokasho NK-B" panose="02020700000000000000" pitchFamily="18" charset="-128"/>
                <a:ea typeface="UD Digi Kyokasho NK-B" panose="02020700000000000000" pitchFamily="18" charset="-128"/>
                <a:cs typeface="Meiryo UI"/>
              </a:rPr>
              <a:t>ご不明な点があれば、スタッフまでお問いあわせください。</a:t>
            </a:r>
            <a:endParaRPr lang="en-US" altLang="ja-JP" dirty="0">
              <a:latin typeface="UD Digi Kyokasho NK-B" panose="02020700000000000000" pitchFamily="18" charset="-128"/>
              <a:ea typeface="UD Digi Kyokasho NK-B" panose="02020700000000000000" pitchFamily="18" charset="-128"/>
              <a:cs typeface="Meiryo UI"/>
            </a:endParaRPr>
          </a:p>
        </p:txBody>
      </p:sp>
      <p:graphicFrame>
        <p:nvGraphicFramePr>
          <p:cNvPr id="4" name="object 4"/>
          <p:cNvGraphicFramePr>
            <a:graphicFrameLocks noGrp="1"/>
          </p:cNvGraphicFramePr>
          <p:nvPr>
            <p:extLst>
              <p:ext uri="{D42A27DB-BD31-4B8C-83A1-F6EECF244321}">
                <p14:modId xmlns:p14="http://schemas.microsoft.com/office/powerpoint/2010/main" val="2449745462"/>
              </p:ext>
            </p:extLst>
          </p:nvPr>
        </p:nvGraphicFramePr>
        <p:xfrm>
          <a:off x="321372" y="4212607"/>
          <a:ext cx="6003226" cy="1447799"/>
        </p:xfrm>
        <a:graphic>
          <a:graphicData uri="http://schemas.openxmlformats.org/drawingml/2006/table">
            <a:tbl>
              <a:tblPr firstRow="1" bandRow="1">
                <a:tableStyleId>{2D5ABB26-0587-4C30-8999-92F81FD0307C}</a:tableStyleId>
              </a:tblPr>
              <a:tblGrid>
                <a:gridCol w="1274048">
                  <a:extLst>
                    <a:ext uri="{9D8B030D-6E8A-4147-A177-3AD203B41FA5}">
                      <a16:colId xmlns:a16="http://schemas.microsoft.com/office/drawing/2014/main" val="20000"/>
                    </a:ext>
                  </a:extLst>
                </a:gridCol>
                <a:gridCol w="2364589">
                  <a:extLst>
                    <a:ext uri="{9D8B030D-6E8A-4147-A177-3AD203B41FA5}">
                      <a16:colId xmlns:a16="http://schemas.microsoft.com/office/drawing/2014/main" val="20002"/>
                    </a:ext>
                  </a:extLst>
                </a:gridCol>
                <a:gridCol w="2364589">
                  <a:extLst>
                    <a:ext uri="{9D8B030D-6E8A-4147-A177-3AD203B41FA5}">
                      <a16:colId xmlns:a16="http://schemas.microsoft.com/office/drawing/2014/main" val="3501696159"/>
                    </a:ext>
                  </a:extLst>
                </a:gridCol>
              </a:tblGrid>
              <a:tr h="518160">
                <a:tc>
                  <a:txBody>
                    <a:bodyPr/>
                    <a:lstStyle/>
                    <a:p>
                      <a:pPr algn="ctr">
                        <a:lnSpc>
                          <a:spcPct val="100000"/>
                        </a:lnSpc>
                      </a:pPr>
                      <a:endParaRPr sz="2000">
                        <a:solidFill>
                          <a:schemeClr val="tx1"/>
                        </a:solidFill>
                        <a:latin typeface="UD Digi Kyokasho NK-B" panose="02020700000000000000" pitchFamily="18" charset="-128"/>
                        <a:ea typeface="UD Digi Kyokasho NK-B" panose="02020700000000000000" pitchFamily="18" charset="-128"/>
                        <a:cs typeface="Times New Roman"/>
                      </a:endParaRPr>
                    </a:p>
                  </a:txBody>
                  <a:tcPr marL="0" marR="0" marT="0" marB="0" anchor="ctr">
                    <a:lnL w="12700">
                      <a:solidFill>
                        <a:srgbClr val="7E7E7E"/>
                      </a:solidFill>
                      <a:prstDash val="solid"/>
                    </a:lnL>
                    <a:lnT w="12700">
                      <a:solidFill>
                        <a:srgbClr val="7E7E7E"/>
                      </a:solidFill>
                      <a:prstDash val="solid"/>
                    </a:lnT>
                    <a:lnB w="12700">
                      <a:solidFill>
                        <a:srgbClr val="7E7E7E"/>
                      </a:solidFill>
                      <a:prstDash val="solid"/>
                    </a:lnB>
                    <a:solidFill>
                      <a:srgbClr val="4471C4"/>
                    </a:solidFill>
                  </a:tcPr>
                </a:tc>
                <a:tc>
                  <a:txBody>
                    <a:bodyPr/>
                    <a:lstStyle/>
                    <a:p>
                      <a:pPr marL="146050" algn="ctr">
                        <a:lnSpc>
                          <a:spcPct val="100000"/>
                        </a:lnSpc>
                        <a:spcBef>
                          <a:spcPts val="545"/>
                        </a:spcBef>
                      </a:pPr>
                      <a:r>
                        <a:rPr lang="ja-JP" altLang="en-US" sz="2000" dirty="0">
                          <a:solidFill>
                            <a:schemeClr val="tx1"/>
                          </a:solidFill>
                          <a:latin typeface="UD Digi Kyokasho NK-B" panose="02020700000000000000" pitchFamily="18" charset="-128"/>
                          <a:ea typeface="UD Digi Kyokasho NK-B" panose="02020700000000000000" pitchFamily="18" charset="-128"/>
                          <a:cs typeface="Meiryo UI"/>
                        </a:rPr>
                        <a:t>加算点数</a:t>
                      </a:r>
                      <a:endParaRPr sz="2000" dirty="0">
                        <a:solidFill>
                          <a:schemeClr val="tx1"/>
                        </a:solidFill>
                        <a:latin typeface="UD Digi Kyokasho NK-B" panose="02020700000000000000" pitchFamily="18" charset="-128"/>
                        <a:ea typeface="UD Digi Kyokasho NK-B" panose="02020700000000000000" pitchFamily="18" charset="-128"/>
                        <a:cs typeface="Meiryo UI"/>
                      </a:endParaRPr>
                    </a:p>
                  </a:txBody>
                  <a:tcPr marL="0" marR="0" marT="69215" marB="0" anchor="ctr">
                    <a:lnT w="12700">
                      <a:solidFill>
                        <a:srgbClr val="7E7E7E"/>
                      </a:solidFill>
                      <a:prstDash val="solid"/>
                    </a:lnT>
                    <a:lnB w="12700" cap="flat" cmpd="sng" algn="ctr">
                      <a:solidFill>
                        <a:srgbClr val="7E7E7E"/>
                      </a:solidFill>
                      <a:prstDash val="solid"/>
                      <a:round/>
                      <a:headEnd type="none" w="med" len="med"/>
                      <a:tailEnd type="none" w="med" len="med"/>
                    </a:lnB>
                    <a:solidFill>
                      <a:srgbClr val="4471C4"/>
                    </a:solidFill>
                  </a:tcPr>
                </a:tc>
                <a:tc>
                  <a:txBody>
                    <a:bodyPr/>
                    <a:lstStyle/>
                    <a:p>
                      <a:pPr marL="146050" algn="ctr">
                        <a:lnSpc>
                          <a:spcPct val="100000"/>
                        </a:lnSpc>
                        <a:spcBef>
                          <a:spcPts val="545"/>
                        </a:spcBef>
                      </a:pPr>
                      <a:r>
                        <a:rPr lang="ja-JP" altLang="en-US" sz="2000" dirty="0">
                          <a:solidFill>
                            <a:schemeClr val="tx1"/>
                          </a:solidFill>
                          <a:latin typeface="UD Digi Kyokasho NK-B" panose="02020700000000000000" pitchFamily="18" charset="-128"/>
                          <a:ea typeface="UD Digi Kyokasho NK-B" panose="02020700000000000000" pitchFamily="18" charset="-128"/>
                          <a:cs typeface="Meiryo UI"/>
                        </a:rPr>
                        <a:t>対象となる診療行為</a:t>
                      </a:r>
                      <a:endParaRPr sz="2000" dirty="0">
                        <a:solidFill>
                          <a:schemeClr val="tx1"/>
                        </a:solidFill>
                        <a:latin typeface="UD Digi Kyokasho NK-B" panose="02020700000000000000" pitchFamily="18" charset="-128"/>
                        <a:ea typeface="UD Digi Kyokasho NK-B" panose="02020700000000000000" pitchFamily="18" charset="-128"/>
                        <a:cs typeface="Meiryo UI"/>
                      </a:endParaRPr>
                    </a:p>
                  </a:txBody>
                  <a:tcPr marL="0" marR="0" marT="69215" marB="0" anchor="ctr">
                    <a:lnT w="12700">
                      <a:solidFill>
                        <a:srgbClr val="7E7E7E"/>
                      </a:solidFill>
                      <a:prstDash val="solid"/>
                    </a:lnT>
                    <a:lnB w="12700" cap="flat" cmpd="sng" algn="ctr">
                      <a:solidFill>
                        <a:srgbClr val="7E7E7E"/>
                      </a:solidFill>
                      <a:prstDash val="solid"/>
                      <a:round/>
                      <a:headEnd type="none" w="med" len="med"/>
                      <a:tailEnd type="none" w="med" len="med"/>
                    </a:lnB>
                    <a:solidFill>
                      <a:srgbClr val="4471C4"/>
                    </a:solidFill>
                  </a:tcPr>
                </a:tc>
                <a:extLst>
                  <a:ext uri="{0D108BD9-81ED-4DB2-BD59-A6C34878D82A}">
                    <a16:rowId xmlns:a16="http://schemas.microsoft.com/office/drawing/2014/main" val="10000"/>
                  </a:ext>
                </a:extLst>
              </a:tr>
              <a:tr h="929639">
                <a:tc>
                  <a:txBody>
                    <a:bodyPr/>
                    <a:lstStyle/>
                    <a:p>
                      <a:pPr marL="635" algn="ctr">
                        <a:lnSpc>
                          <a:spcPct val="100000"/>
                        </a:lnSpc>
                        <a:tabLst>
                          <a:tab pos="338455" algn="l"/>
                        </a:tabLst>
                      </a:pPr>
                      <a:r>
                        <a:rPr sz="2000" spc="-5" dirty="0" err="1">
                          <a:solidFill>
                            <a:schemeClr val="tx1"/>
                          </a:solidFill>
                          <a:latin typeface="UD Digi Kyokasho NK-B" panose="02020700000000000000" pitchFamily="18" charset="-128"/>
                          <a:ea typeface="UD Digi Kyokasho NK-B" panose="02020700000000000000" pitchFamily="18" charset="-128"/>
                          <a:cs typeface="Meiryo UI"/>
                        </a:rPr>
                        <a:t>医科</a:t>
                      </a:r>
                      <a:r>
                        <a:rPr lang="ja-JP" altLang="en-US" sz="2000" spc="-5" dirty="0">
                          <a:solidFill>
                            <a:schemeClr val="tx1"/>
                          </a:solidFill>
                          <a:latin typeface="UD Digi Kyokasho NK-B" panose="02020700000000000000" pitchFamily="18" charset="-128"/>
                          <a:ea typeface="UD Digi Kyokasho NK-B" panose="02020700000000000000" pitchFamily="18" charset="-128"/>
                          <a:cs typeface="Meiryo UI"/>
                        </a:rPr>
                        <a:t>外来</a:t>
                      </a:r>
                      <a:endParaRPr sz="2000" dirty="0">
                        <a:solidFill>
                          <a:schemeClr val="tx1"/>
                        </a:solidFill>
                        <a:latin typeface="UD Digi Kyokasho NK-B" panose="02020700000000000000" pitchFamily="18" charset="-128"/>
                        <a:ea typeface="UD Digi Kyokasho NK-B" panose="02020700000000000000" pitchFamily="18" charset="-128"/>
                        <a:cs typeface="Meiryo UI"/>
                      </a:endParaRPr>
                    </a:p>
                  </a:txBody>
                  <a:tcPr marL="0" marR="0" marT="635" marB="0" anchor="ctr">
                    <a:lnL w="12700">
                      <a:solidFill>
                        <a:srgbClr val="7E7E7E"/>
                      </a:solidFill>
                      <a:prstDash val="solid"/>
                    </a:lnL>
                    <a:lnT w="12700">
                      <a:solidFill>
                        <a:srgbClr val="7E7E7E"/>
                      </a:solidFill>
                      <a:prstDash val="solid"/>
                    </a:lnT>
                    <a:lnB w="12700">
                      <a:solidFill>
                        <a:srgbClr val="7E7E7E"/>
                      </a:solidFill>
                      <a:prstDash val="solid"/>
                    </a:lnB>
                    <a:solidFill>
                      <a:srgbClr val="BEBEBE"/>
                    </a:solidFill>
                  </a:tcPr>
                </a:tc>
                <a:tc>
                  <a:txBody>
                    <a:bodyPr/>
                    <a:lstStyle/>
                    <a:p>
                      <a:pPr marL="635" algn="ctr">
                        <a:lnSpc>
                          <a:spcPct val="100000"/>
                        </a:lnSpc>
                      </a:pPr>
                      <a:r>
                        <a:rPr lang="en-US" altLang="ja-JP" sz="2000" spc="-5" dirty="0">
                          <a:solidFill>
                            <a:schemeClr val="tx1"/>
                          </a:solidFill>
                          <a:latin typeface="UD Digi Kyokasho NK-B" panose="02020700000000000000" pitchFamily="18" charset="-128"/>
                          <a:ea typeface="UD Digi Kyokasho NK-B" panose="02020700000000000000" pitchFamily="18" charset="-128"/>
                          <a:cs typeface="Meiryo UI"/>
                        </a:rPr>
                        <a:t>8</a:t>
                      </a:r>
                      <a:r>
                        <a:rPr sz="2000" spc="-5" dirty="0">
                          <a:solidFill>
                            <a:schemeClr val="tx1"/>
                          </a:solidFill>
                          <a:latin typeface="UD Digi Kyokasho NK-B" panose="02020700000000000000" pitchFamily="18" charset="-128"/>
                          <a:ea typeface="UD Digi Kyokasho NK-B" panose="02020700000000000000" pitchFamily="18" charset="-128"/>
                          <a:cs typeface="Meiryo UI"/>
                        </a:rPr>
                        <a:t>0点</a:t>
                      </a:r>
                      <a:endParaRPr sz="2000" dirty="0">
                        <a:solidFill>
                          <a:schemeClr val="tx1"/>
                        </a:solidFill>
                        <a:latin typeface="UD Digi Kyokasho NK-B" panose="02020700000000000000" pitchFamily="18" charset="-128"/>
                        <a:ea typeface="UD Digi Kyokasho NK-B" panose="02020700000000000000" pitchFamily="18" charset="-128"/>
                        <a:cs typeface="Meiryo UI"/>
                      </a:endParaRPr>
                    </a:p>
                  </a:txBody>
                  <a:tcPr marL="0" marR="0" marT="635" marB="0" anchor="ctr">
                    <a:lnT w="12700" cap="flat" cmpd="sng" algn="ctr">
                      <a:solidFill>
                        <a:srgbClr val="7E7E7E"/>
                      </a:solidFill>
                      <a:prstDash val="solid"/>
                      <a:round/>
                      <a:headEnd type="none" w="med" len="med"/>
                      <a:tailEnd type="none" w="med" len="med"/>
                    </a:lnT>
                    <a:lnB w="12700">
                      <a:solidFill>
                        <a:srgbClr val="7E7E7E"/>
                      </a:solidFill>
                      <a:prstDash val="solid"/>
                    </a:lnB>
                  </a:tcPr>
                </a:tc>
                <a:tc>
                  <a:txBody>
                    <a:bodyPr/>
                    <a:lstStyle/>
                    <a:p>
                      <a:pPr marL="635" algn="ctr">
                        <a:lnSpc>
                          <a:spcPct val="100000"/>
                        </a:lnSpc>
                      </a:pPr>
                      <a:r>
                        <a:rPr lang="ja-JP" altLang="en-US" sz="2000" dirty="0">
                          <a:solidFill>
                            <a:schemeClr val="tx1"/>
                          </a:solidFill>
                          <a:latin typeface="UD Digi Kyokasho NK-B" panose="02020700000000000000" pitchFamily="18" charset="-128"/>
                          <a:ea typeface="UD Digi Kyokasho NK-B" panose="02020700000000000000" pitchFamily="18" charset="-128"/>
                          <a:cs typeface="Meiryo UI"/>
                        </a:rPr>
                        <a:t>初診料</a:t>
                      </a:r>
                      <a:endParaRPr sz="2000" dirty="0">
                        <a:solidFill>
                          <a:schemeClr val="tx1"/>
                        </a:solidFill>
                        <a:latin typeface="UD Digi Kyokasho NK-B" panose="02020700000000000000" pitchFamily="18" charset="-128"/>
                        <a:ea typeface="UD Digi Kyokasho NK-B" panose="02020700000000000000" pitchFamily="18" charset="-128"/>
                        <a:cs typeface="Meiryo UI"/>
                      </a:endParaRPr>
                    </a:p>
                  </a:txBody>
                  <a:tcPr marL="0" marR="0" marT="635" marB="0" anchor="ctr">
                    <a:lnR w="12700">
                      <a:solidFill>
                        <a:srgbClr val="7E7E7E"/>
                      </a:solidFill>
                      <a:prstDash val="solid"/>
                    </a:lnR>
                    <a:lnT w="12700" cap="flat" cmpd="sng" algn="ctr">
                      <a:solidFill>
                        <a:srgbClr val="7E7E7E"/>
                      </a:solidFill>
                      <a:prstDash val="solid"/>
                      <a:round/>
                      <a:headEnd type="none" w="med" len="med"/>
                      <a:tailEnd type="none" w="med" len="med"/>
                    </a:lnT>
                    <a:lnB w="12700">
                      <a:solidFill>
                        <a:srgbClr val="7E7E7E"/>
                      </a:solidFill>
                      <a:prstDash val="solid"/>
                    </a:lnB>
                  </a:tcPr>
                </a:tc>
                <a:extLst>
                  <a:ext uri="{0D108BD9-81ED-4DB2-BD59-A6C34878D82A}">
                    <a16:rowId xmlns:a16="http://schemas.microsoft.com/office/drawing/2014/main" val="10001"/>
                  </a:ext>
                </a:extLst>
              </a:tr>
            </a:tbl>
          </a:graphicData>
        </a:graphic>
      </p:graphicFrame>
      <p:sp>
        <p:nvSpPr>
          <p:cNvPr id="19" name="object 19"/>
          <p:cNvSpPr/>
          <p:nvPr/>
        </p:nvSpPr>
        <p:spPr>
          <a:xfrm>
            <a:off x="-1523" y="0"/>
            <a:ext cx="291465" cy="277495"/>
          </a:xfrm>
          <a:custGeom>
            <a:avLst/>
            <a:gdLst/>
            <a:ahLst/>
            <a:cxnLst/>
            <a:rect l="l" t="t" r="r" b="b"/>
            <a:pathLst>
              <a:path w="291465" h="277495">
                <a:moveTo>
                  <a:pt x="291084" y="0"/>
                </a:moveTo>
                <a:lnTo>
                  <a:pt x="0" y="0"/>
                </a:lnTo>
                <a:lnTo>
                  <a:pt x="0" y="277368"/>
                </a:lnTo>
                <a:lnTo>
                  <a:pt x="291084" y="277368"/>
                </a:lnTo>
                <a:lnTo>
                  <a:pt x="291084" y="0"/>
                </a:lnTo>
                <a:close/>
              </a:path>
            </a:pathLst>
          </a:custGeom>
          <a:solidFill>
            <a:srgbClr val="006FC0"/>
          </a:solidFill>
        </p:spPr>
        <p:txBody>
          <a:bodyPr wrap="square" lIns="0" tIns="0" rIns="0" bIns="0" rtlCol="0"/>
          <a:lstStyle/>
          <a:p>
            <a:endParaRPr>
              <a:latin typeface="UD Digi Kyokasho NK-B" panose="02020700000000000000" pitchFamily="18" charset="-128"/>
              <a:ea typeface="UD Digi Kyokasho NK-B" panose="02020700000000000000" pitchFamily="18" charset="-128"/>
            </a:endParaRPr>
          </a:p>
        </p:txBody>
      </p:sp>
      <p:sp>
        <p:nvSpPr>
          <p:cNvPr id="32" name="object 3">
            <a:extLst>
              <a:ext uri="{FF2B5EF4-FFF2-40B4-BE49-F238E27FC236}">
                <a16:creationId xmlns:a16="http://schemas.microsoft.com/office/drawing/2014/main" id="{9821415F-4BCF-47B0-A42F-960C9E5EB6C4}"/>
              </a:ext>
            </a:extLst>
          </p:cNvPr>
          <p:cNvSpPr txBox="1"/>
          <p:nvPr/>
        </p:nvSpPr>
        <p:spPr>
          <a:xfrm>
            <a:off x="467374" y="9452121"/>
            <a:ext cx="6315710" cy="328423"/>
          </a:xfrm>
          <a:prstGeom prst="rect">
            <a:avLst/>
          </a:prstGeom>
        </p:spPr>
        <p:txBody>
          <a:bodyPr vert="horz" wrap="square" lIns="0" tIns="12700" rIns="0" bIns="0" rtlCol="0">
            <a:spAutoFit/>
          </a:bodyPr>
          <a:lstStyle/>
          <a:p>
            <a:pPr marL="315595" marR="5080">
              <a:lnSpc>
                <a:spcPct val="120000"/>
              </a:lnSpc>
              <a:spcBef>
                <a:spcPts val="1180"/>
              </a:spcBef>
            </a:pPr>
            <a:r>
              <a:rPr lang="ja-JP" altLang="en-US" dirty="0">
                <a:latin typeface="UD Digi Kyokasho NK-B" panose="02020700000000000000" pitchFamily="18" charset="-128"/>
                <a:ea typeface="UD Digi Kyokasho NK-B" panose="02020700000000000000" pitchFamily="18" charset="-128"/>
                <a:cs typeface="Meiryo UI"/>
              </a:rPr>
              <a:t>だて整形外科リハビリテーションクリニック　院長　伊達亮</a:t>
            </a:r>
            <a:endParaRPr lang="en-US" altLang="ja-JP" dirty="0">
              <a:latin typeface="UD Digi Kyokasho NK-B" panose="02020700000000000000" pitchFamily="18" charset="-128"/>
              <a:ea typeface="UD Digi Kyokasho NK-B" panose="02020700000000000000" pitchFamily="18" charset="-128"/>
              <a:cs typeface="Meiryo UI"/>
            </a:endParaRPr>
          </a:p>
        </p:txBody>
      </p:sp>
      <p:sp>
        <p:nvSpPr>
          <p:cNvPr id="2" name="四角形: 角を丸くする 1">
            <a:extLst>
              <a:ext uri="{FF2B5EF4-FFF2-40B4-BE49-F238E27FC236}">
                <a16:creationId xmlns:a16="http://schemas.microsoft.com/office/drawing/2014/main" id="{9F291F77-76C3-CEEE-97E6-BA7B39C6C7EF}"/>
              </a:ext>
            </a:extLst>
          </p:cNvPr>
          <p:cNvSpPr/>
          <p:nvPr/>
        </p:nvSpPr>
        <p:spPr>
          <a:xfrm>
            <a:off x="289942" y="6477000"/>
            <a:ext cx="6275070" cy="2667000"/>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601345" marR="5080" indent="-285750">
              <a:lnSpc>
                <a:spcPct val="120000"/>
              </a:lnSpc>
              <a:spcBef>
                <a:spcPts val="1180"/>
              </a:spcBef>
              <a:buFont typeface="Arial" panose="020B0604020202020204" pitchFamily="34" charset="0"/>
              <a:buChar char="•"/>
            </a:pPr>
            <a:r>
              <a:rPr lang="ja-JP" altLang="en-US" sz="1400" b="1" dirty="0">
                <a:solidFill>
                  <a:schemeClr val="tx1"/>
                </a:solidFill>
                <a:latin typeface="UD Digi Kyokasho NK-B" panose="02020700000000000000" pitchFamily="18" charset="-128"/>
                <a:ea typeface="UD Digi Kyokasho NK-B" panose="02020700000000000000" pitchFamily="18" charset="-128"/>
                <a:cs typeface="Meiryo UI"/>
              </a:rPr>
              <a:t>健康診断の結果などの健康管理に係る相談に応じます。</a:t>
            </a:r>
            <a:endParaRPr lang="en-US" altLang="ja-JP" sz="1400" b="1" dirty="0">
              <a:solidFill>
                <a:schemeClr val="tx1"/>
              </a:solidFill>
              <a:latin typeface="UD Digi Kyokasho NK-B" panose="02020700000000000000" pitchFamily="18" charset="-128"/>
              <a:ea typeface="UD Digi Kyokasho NK-B" panose="02020700000000000000" pitchFamily="18" charset="-128"/>
              <a:cs typeface="Meiryo UI"/>
            </a:endParaRPr>
          </a:p>
          <a:p>
            <a:pPr marL="601345" marR="5080" indent="-285750">
              <a:lnSpc>
                <a:spcPct val="120000"/>
              </a:lnSpc>
              <a:spcBef>
                <a:spcPts val="1180"/>
              </a:spcBef>
              <a:buFont typeface="Arial" panose="020B0604020202020204" pitchFamily="34" charset="0"/>
              <a:buChar char="•"/>
            </a:pPr>
            <a:r>
              <a:rPr lang="ja-JP" altLang="en-US" sz="1400" b="1" dirty="0">
                <a:solidFill>
                  <a:schemeClr val="tx1"/>
                </a:solidFill>
                <a:latin typeface="UD Digi Kyokasho NK-B" panose="02020700000000000000" pitchFamily="18" charset="-128"/>
                <a:ea typeface="UD Digi Kyokasho NK-B" panose="02020700000000000000" pitchFamily="18" charset="-128"/>
                <a:cs typeface="Meiryo UI"/>
              </a:rPr>
              <a:t>保健・福祉サービスの利用などに関する相談に応じます</a:t>
            </a:r>
            <a:endParaRPr lang="en-US" altLang="ja-JP" sz="1400" b="1" dirty="0">
              <a:solidFill>
                <a:schemeClr val="tx1"/>
              </a:solidFill>
              <a:latin typeface="UD Digi Kyokasho NK-B" panose="02020700000000000000" pitchFamily="18" charset="-128"/>
              <a:ea typeface="UD Digi Kyokasho NK-B" panose="02020700000000000000" pitchFamily="18" charset="-128"/>
              <a:cs typeface="Meiryo UI"/>
            </a:endParaRPr>
          </a:p>
          <a:p>
            <a:pPr marL="601345" marR="5080" indent="-285750">
              <a:lnSpc>
                <a:spcPct val="120000"/>
              </a:lnSpc>
              <a:spcBef>
                <a:spcPts val="1180"/>
              </a:spcBef>
              <a:buFont typeface="Arial" panose="020B0604020202020204" pitchFamily="34" charset="0"/>
              <a:buChar char="•"/>
            </a:pPr>
            <a:r>
              <a:rPr lang="ja-JP" altLang="en-US" sz="1400" b="1" dirty="0">
                <a:solidFill>
                  <a:schemeClr val="tx1"/>
                </a:solidFill>
                <a:latin typeface="UD Digi Kyokasho NK-B" panose="02020700000000000000" pitchFamily="18" charset="-128"/>
                <a:ea typeface="UD Digi Kyokasho NK-B" panose="02020700000000000000" pitchFamily="18" charset="-128"/>
                <a:cs typeface="Meiryo UI"/>
              </a:rPr>
              <a:t>訪問診療を行っている患者さんに対し、夜間・休日の問い合わせへの対応を行っています</a:t>
            </a:r>
            <a:endParaRPr lang="en-US" altLang="ja-JP" sz="1400" b="1" dirty="0">
              <a:solidFill>
                <a:schemeClr val="tx1"/>
              </a:solidFill>
              <a:latin typeface="UD Digi Kyokasho NK-B" panose="02020700000000000000" pitchFamily="18" charset="-128"/>
              <a:ea typeface="UD Digi Kyokasho NK-B" panose="02020700000000000000" pitchFamily="18" charset="-128"/>
              <a:cs typeface="Meiryo UI"/>
            </a:endParaRPr>
          </a:p>
          <a:p>
            <a:pPr marL="601345" marR="5080" indent="-285750">
              <a:lnSpc>
                <a:spcPct val="120000"/>
              </a:lnSpc>
              <a:spcBef>
                <a:spcPts val="1180"/>
              </a:spcBef>
              <a:buFont typeface="Arial" panose="020B0604020202020204" pitchFamily="34" charset="0"/>
              <a:buChar char="•"/>
            </a:pPr>
            <a:r>
              <a:rPr lang="ja-JP" altLang="en-US" sz="1400" b="1" dirty="0">
                <a:solidFill>
                  <a:schemeClr val="tx1"/>
                </a:solidFill>
                <a:latin typeface="UD Digi Kyokasho NK-B" panose="02020700000000000000" pitchFamily="18" charset="-128"/>
                <a:ea typeface="UD Digi Kyokasho NK-B" panose="02020700000000000000" pitchFamily="18" charset="-128"/>
                <a:cs typeface="Meiryo UI"/>
              </a:rPr>
              <a:t>必要に応じて、専門医・専門医療機関を紹介します</a:t>
            </a:r>
            <a:endParaRPr lang="en-US" altLang="ja-JP" sz="1400" b="1" dirty="0">
              <a:solidFill>
                <a:schemeClr val="tx1"/>
              </a:solidFill>
              <a:latin typeface="UD Digi Kyokasho NK-B" panose="02020700000000000000" pitchFamily="18" charset="-128"/>
              <a:ea typeface="UD Digi Kyokasho NK-B" panose="02020700000000000000" pitchFamily="18" charset="-128"/>
              <a:cs typeface="Meiryo UI"/>
            </a:endParaRPr>
          </a:p>
          <a:p>
            <a:pPr marL="601345" marR="5080" indent="-285750">
              <a:lnSpc>
                <a:spcPct val="120000"/>
              </a:lnSpc>
              <a:spcBef>
                <a:spcPts val="1180"/>
              </a:spcBef>
              <a:buFont typeface="Arial" panose="020B0604020202020204" pitchFamily="34" charset="0"/>
              <a:buChar char="•"/>
            </a:pPr>
            <a:r>
              <a:rPr lang="ja-JP" altLang="en-US" sz="1400" b="1" dirty="0">
                <a:solidFill>
                  <a:schemeClr val="tx1"/>
                </a:solidFill>
                <a:latin typeface="UD Digi Kyokasho NK-B" panose="02020700000000000000" pitchFamily="18" charset="-128"/>
                <a:ea typeface="UD Digi Kyokasho NK-B" panose="02020700000000000000" pitchFamily="18" charset="-128"/>
                <a:cs typeface="Meiryo UI"/>
              </a:rPr>
              <a:t>かかりつけ医機能を有する医療機関は、医療機能情報管理提供システムにて検索できます</a:t>
            </a:r>
            <a:endParaRPr lang="en-US" altLang="ja-JP" sz="1400" b="1" dirty="0">
              <a:solidFill>
                <a:schemeClr val="tx1"/>
              </a:solidFill>
              <a:latin typeface="UD Digi Kyokasho NK-B" panose="02020700000000000000" pitchFamily="18" charset="-128"/>
              <a:ea typeface="UD Digi Kyokasho NK-B" panose="02020700000000000000" pitchFamily="18" charset="-128"/>
              <a:cs typeface="Meiryo UI"/>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495</TotalTime>
  <Words>171</Words>
  <Application>Microsoft Office PowerPoint</Application>
  <PresentationFormat>A4 210 x 297 mm</PresentationFormat>
  <Paragraphs>16</Paragraphs>
  <Slides>1</Slides>
  <Notes>0</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1</vt:i4>
      </vt:variant>
    </vt:vector>
  </HeadingPairs>
  <TitlesOfParts>
    <vt:vector size="5" baseType="lpstr">
      <vt:lpstr>UD Digi Kyokasho NK-B</vt:lpstr>
      <vt:lpstr>Arial</vt:lpstr>
      <vt:lpstr>Calibri</vt:lpstr>
      <vt:lpstr>Office Theme</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作成資料｜新型コロナ・診療に係る特例的な対応.pdf</dc:title>
  <dc:creator>pd-99012481a@saywell.co.jp</dc:creator>
  <cp:lastModifiedBy>伊達 尚央</cp:lastModifiedBy>
  <cp:revision>12</cp:revision>
  <cp:lastPrinted>2021-04-01T04:58:49Z</cp:lastPrinted>
  <dcterms:created xsi:type="dcterms:W3CDTF">2021-03-05T05:36:11Z</dcterms:created>
  <dcterms:modified xsi:type="dcterms:W3CDTF">2022-06-04T04:37:33Z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2021-03-04T00:00:00Z</vt:filetime>
  </property>
  <property fmtid="{D5CDD505-2E9C-101B-9397-08002B2CF9AE}" pid="3" name="Creator">
    <vt:lpwstr>Microsoft® PowerPoint® 2019</vt:lpwstr>
  </property>
  <property fmtid="{D5CDD505-2E9C-101B-9397-08002B2CF9AE}" pid="4" name="LastSaved">
    <vt:filetime>2021-03-05T00:00:00Z</vt:filetime>
  </property>
</Properties>
</file>